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77" r:id="rId5"/>
    <p:sldId id="259" r:id="rId6"/>
    <p:sldId id="260" r:id="rId7"/>
    <p:sldId id="261" r:id="rId8"/>
    <p:sldId id="278" r:id="rId9"/>
    <p:sldId id="279" r:id="rId10"/>
    <p:sldId id="262" r:id="rId11"/>
    <p:sldId id="263" r:id="rId12"/>
    <p:sldId id="268" r:id="rId13"/>
    <p:sldId id="265" r:id="rId14"/>
    <p:sldId id="264" r:id="rId15"/>
    <p:sldId id="276" r:id="rId16"/>
    <p:sldId id="267" r:id="rId17"/>
    <p:sldId id="266" r:id="rId18"/>
    <p:sldId id="270" r:id="rId19"/>
    <p:sldId id="271" r:id="rId20"/>
    <p:sldId id="275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73" r:id="rId3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中間スタイル 4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38"/>
    <p:restoredTop sz="94655"/>
  </p:normalViewPr>
  <p:slideViewPr>
    <p:cSldViewPr snapToGrid="0" snapToObjects="1">
      <p:cViewPr>
        <p:scale>
          <a:sx n="111" d="100"/>
          <a:sy n="111" d="100"/>
        </p:scale>
        <p:origin x="14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4BF986-BC59-864E-A17C-C99DC6CB28E2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FF8E7-05C5-0E42-87DC-B590642B3B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4692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61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45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940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0488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4001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164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707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8508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1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862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3428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7C895-A2FE-5640-AAF7-2B1E022394D2}" type="datetimeFigureOut">
              <a:rPr kumimoji="1" lang="ja-JP" altLang="en-US" smtClean="0"/>
              <a:t>2017/7/21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735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ran.microsoft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datamining.com/" TargetMode="External"/><Relationship Id="rId4" Type="http://schemas.openxmlformats.org/officeDocument/2006/relationships/hyperlink" Target="https://mran.microsoft.com/" TargetMode="External"/><Relationship Id="rId5" Type="http://schemas.openxmlformats.org/officeDocument/2006/relationships/hyperlink" Target="https://msdn.microsoft.com/en-us/microsoft-r/scaler/compare-base-r-scaler-function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ran.r-project.or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2o5kKH5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ran.r-project.org/" TargetMode="Externa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b="1" dirty="0" smtClean="0">
                <a:solidFill>
                  <a:schemeClr val="accent5">
                    <a:lumMod val="50000"/>
                  </a:schemeClr>
                </a:solidFill>
              </a:rPr>
              <a:t>Programming in R</a:t>
            </a:r>
            <a: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  <a:t>R, </a:t>
            </a:r>
            <a:r>
              <a:rPr lang="en-US" altLang="ja-JP" b="1" dirty="0" err="1">
                <a:solidFill>
                  <a:schemeClr val="accent2">
                    <a:lumMod val="75000"/>
                  </a:schemeClr>
                </a:solidFill>
              </a:rPr>
              <a:t>Rstudio</a:t>
            </a:r>
            <a: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  <a:t>, Shiny 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smtClean="0"/>
              <a:t>Introduction to R concepts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6211669"/>
            <a:ext cx="842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David Thole</a:t>
            </a:r>
          </a:p>
          <a:p>
            <a:r>
              <a:rPr lang="en-US" altLang="ja-JP" dirty="0" smtClean="0"/>
              <a:t>Senior Application Developer – College of Pharmacy @ The University of Iowa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83" y="6359211"/>
            <a:ext cx="856094" cy="49878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9429238" y="6390742"/>
            <a:ext cx="221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@</a:t>
            </a:r>
            <a:r>
              <a:rPr kumimoji="1" lang="en-US" altLang="ja-JP" dirty="0" err="1" smtClean="0"/>
              <a:t>thedarktrumpet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74775" y="5891953"/>
            <a:ext cx="570080" cy="498789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9443747" y="5928284"/>
            <a:ext cx="239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mtClean="0"/>
              <a:t>dthole@gmail.com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248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Mini-Introduction to all technologies covered</a:t>
            </a:r>
          </a:p>
          <a:p>
            <a:r>
              <a:rPr lang="en-US" altLang="ja-JP" b="1" dirty="0"/>
              <a:t>Simple Operations In R</a:t>
            </a:r>
          </a:p>
          <a:p>
            <a:r>
              <a:rPr lang="en-US" altLang="ja-JP" dirty="0"/>
              <a:t>CRAN Overview</a:t>
            </a:r>
          </a:p>
          <a:p>
            <a:r>
              <a:rPr lang="en-US" altLang="ja-JP" dirty="0"/>
              <a:t>Working with </a:t>
            </a:r>
            <a:r>
              <a:rPr lang="en-US" altLang="ja-JP" dirty="0" smtClean="0"/>
              <a:t>Libraries</a:t>
            </a:r>
          </a:p>
          <a:p>
            <a:r>
              <a:rPr lang="en-US" altLang="ja-JP" dirty="0"/>
              <a:t>Data </a:t>
            </a:r>
            <a:r>
              <a:rPr lang="en-US" altLang="ja-JP" dirty="0" smtClean="0"/>
              <a:t>Structures</a:t>
            </a:r>
            <a:endParaRPr lang="en-US" altLang="ja-JP" b="1" dirty="0"/>
          </a:p>
          <a:p>
            <a:r>
              <a:rPr lang="en-US" altLang="ja-JP" dirty="0"/>
              <a:t>Plotting with GGPlot2</a:t>
            </a:r>
          </a:p>
          <a:p>
            <a:r>
              <a:rPr lang="en-US" altLang="ja-JP" dirty="0"/>
              <a:t>Working with SQL Server R Services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282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84153"/>
            <a:ext cx="10515600" cy="1325563"/>
          </a:xfrm>
        </p:spPr>
        <p:txBody>
          <a:bodyPr/>
          <a:lstStyle/>
          <a:p>
            <a:r>
              <a:rPr lang="en-US" altLang="ja-JP" b="1" dirty="0" smtClean="0"/>
              <a:t>Simple Arithmetic and Operations with R</a:t>
            </a:r>
            <a:endParaRPr kumimoji="1" lang="ja-JP" altLang="en-US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1365"/>
              </p:ext>
            </p:extLst>
          </p:nvPr>
        </p:nvGraphicFramePr>
        <p:xfrm>
          <a:off x="838200" y="1709716"/>
          <a:ext cx="10515600" cy="38455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680744"/>
                <a:gridCol w="4834856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Operation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&lt;- Y</a:t>
                      </a:r>
                    </a:p>
                    <a:p>
                      <a:r>
                        <a:rPr kumimoji="1" lang="en-US" altLang="ja-JP" dirty="0" smtClean="0"/>
                        <a:t>X = Y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Assignment operators (Order of operations differences)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/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Division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*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Multiplication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+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Addition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-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Subtraction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40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smtClean="0"/>
              <a:t>Comparison Operations with R</a:t>
            </a:r>
            <a:endParaRPr kumimoji="1" lang="ja-JP" altLang="en-US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635275"/>
              </p:ext>
            </p:extLst>
          </p:nvPr>
        </p:nvGraphicFramePr>
        <p:xfrm>
          <a:off x="838200" y="1690688"/>
          <a:ext cx="10515600" cy="35712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680744"/>
                <a:gridCol w="4834856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Operation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&gt;</a:t>
                      </a:r>
                      <a:r>
                        <a:rPr kumimoji="1" lang="en-US" altLang="ja-JP" baseline="0" dirty="0" smtClean="0"/>
                        <a:t> Y</a:t>
                      </a:r>
                      <a:endParaRPr kumimoji="1" lang="en-US" altLang="ja-JP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Assignment operators (Order of operations differences)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&gt;=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Division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&lt;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Multiplication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&lt;=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Addition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==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Subtraction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32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/>
              <a:t>Common Operations</a:t>
            </a:r>
            <a:endParaRPr kumimoji="1" lang="ja-JP" altLang="en-US" b="1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507539"/>
              </p:ext>
            </p:extLst>
          </p:nvPr>
        </p:nvGraphicFramePr>
        <p:xfrm>
          <a:off x="838200" y="1690688"/>
          <a:ext cx="10515600" cy="26619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Operation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summary(x)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Displays summary information (basic statistics)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library(“X”)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Loads a library that’s already installed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install.package</a:t>
                      </a:r>
                      <a:r>
                        <a:rPr kumimoji="1" lang="en-US" altLang="ja-JP" dirty="0" smtClean="0"/>
                        <a:t>(“X”)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Installs a package from CRAN (or other resource)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help(x)</a:t>
                      </a:r>
                    </a:p>
                    <a:p>
                      <a:r>
                        <a:rPr kumimoji="1" lang="en-US" altLang="ja-JP" dirty="0" smtClean="0"/>
                        <a:t>?x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Display help documentation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82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Mini-Introduction to all technologies covered</a:t>
            </a:r>
          </a:p>
          <a:p>
            <a:r>
              <a:rPr lang="en-US" altLang="ja-JP" dirty="0"/>
              <a:t>Simple Operations In R</a:t>
            </a:r>
          </a:p>
          <a:p>
            <a:r>
              <a:rPr lang="en-US" altLang="ja-JP" b="1" dirty="0"/>
              <a:t>CRAN Overview</a:t>
            </a:r>
          </a:p>
          <a:p>
            <a:r>
              <a:rPr lang="en-US" altLang="ja-JP" b="1" dirty="0"/>
              <a:t>Working with Libraries</a:t>
            </a:r>
          </a:p>
          <a:p>
            <a:r>
              <a:rPr lang="en-US" altLang="ja-JP" dirty="0"/>
              <a:t>Data </a:t>
            </a:r>
            <a:r>
              <a:rPr lang="en-US" altLang="ja-JP" dirty="0" smtClean="0"/>
              <a:t>Structures</a:t>
            </a:r>
          </a:p>
          <a:p>
            <a:r>
              <a:rPr lang="en-US" altLang="ja-JP" dirty="0" smtClean="0"/>
              <a:t>Plotting </a:t>
            </a:r>
            <a:r>
              <a:rPr lang="en-US" altLang="ja-JP" dirty="0"/>
              <a:t>with GGPlot2</a:t>
            </a:r>
          </a:p>
          <a:p>
            <a:r>
              <a:rPr lang="en-US" altLang="ja-JP" dirty="0"/>
              <a:t>Working with SQL Server R Services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689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740"/>
            <a:ext cx="12192000" cy="533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5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CRAN?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Main package management option for R</a:t>
            </a:r>
          </a:p>
          <a:p>
            <a:pPr lvl="1"/>
            <a:r>
              <a:rPr kumimoji="1" lang="en-US" altLang="ja-JP" dirty="0" smtClean="0"/>
              <a:t>Can install packages system wide, or for the user.</a:t>
            </a:r>
          </a:p>
          <a:p>
            <a:pPr lvl="1"/>
            <a:r>
              <a:rPr lang="en-US" altLang="ja-JP" dirty="0" smtClean="0"/>
              <a:t>Can use </a:t>
            </a:r>
            <a:r>
              <a:rPr lang="en-US" altLang="ja-JP" dirty="0" err="1" smtClean="0"/>
              <a:t>pakrat</a:t>
            </a:r>
            <a:r>
              <a:rPr lang="en-US" altLang="ja-JP" dirty="0" smtClean="0"/>
              <a:t> to keep packages with solution.</a:t>
            </a:r>
          </a:p>
          <a:p>
            <a:pPr lvl="1"/>
            <a:endParaRPr lang="en-US" altLang="ja-JP" dirty="0" smtClean="0"/>
          </a:p>
          <a:p>
            <a:r>
              <a:rPr kumimoji="1" lang="en-US" altLang="ja-JP" dirty="0" smtClean="0"/>
              <a:t>Syntax</a:t>
            </a:r>
          </a:p>
          <a:p>
            <a:endParaRPr kumimoji="1" lang="en-US" altLang="ja-JP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370516"/>
              </p:ext>
            </p:extLst>
          </p:nvPr>
        </p:nvGraphicFramePr>
        <p:xfrm>
          <a:off x="838200" y="4257778"/>
          <a:ext cx="10515600" cy="17373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257800"/>
                <a:gridCol w="5257800"/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Command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install.packages</a:t>
                      </a:r>
                      <a:r>
                        <a:rPr kumimoji="1" lang="en-US" altLang="ja-JP" dirty="0" smtClean="0"/>
                        <a:t>(“PKG_NAME”)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Installs 1 package, called PKG_NAME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install.packages</a:t>
                      </a:r>
                      <a:r>
                        <a:rPr kumimoji="1" lang="en-US" altLang="ja-JP" dirty="0" smtClean="0"/>
                        <a:t>(c(“PKG_A”, “PKG_B”))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Installs 2 packages, PKG_A, PKG_B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install_github</a:t>
                      </a:r>
                      <a:r>
                        <a:rPr kumimoji="1" lang="en-US" altLang="ja-JP" dirty="0" smtClean="0"/>
                        <a:t>(</a:t>
                      </a:r>
                      <a:r>
                        <a:rPr kumimoji="1" lang="mr-IN" altLang="ja-JP" dirty="0" smtClean="0"/>
                        <a:t>…</a:t>
                      </a:r>
                      <a:r>
                        <a:rPr kumimoji="1" lang="en-US" altLang="ja-JP" dirty="0" smtClean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Installs 1 package, PKG_NAME, from </a:t>
                      </a:r>
                      <a:r>
                        <a:rPr kumimoji="1" lang="en-US" altLang="ja-JP" dirty="0" err="1" smtClean="0"/>
                        <a:t>Github</a:t>
                      </a:r>
                      <a:r>
                        <a:rPr kumimoji="1" lang="en-US" altLang="ja-JP" dirty="0" smtClean="0"/>
                        <a:t>.  Requires </a:t>
                      </a:r>
                      <a:r>
                        <a:rPr kumimoji="1" lang="en-US" altLang="ja-JP" dirty="0" err="1" smtClean="0"/>
                        <a:t>DevTools</a:t>
                      </a:r>
                      <a:r>
                        <a:rPr kumimoji="1" lang="en-US" altLang="ja-JP" smtClean="0"/>
                        <a:t>.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25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Mini-Introduction to all technologies covered</a:t>
            </a:r>
          </a:p>
          <a:p>
            <a:r>
              <a:rPr lang="en-US" altLang="ja-JP" dirty="0"/>
              <a:t>Simple Operations In R</a:t>
            </a:r>
          </a:p>
          <a:p>
            <a:r>
              <a:rPr lang="en-US" altLang="ja-JP" dirty="0"/>
              <a:t>CRAN Overview</a:t>
            </a:r>
          </a:p>
          <a:p>
            <a:r>
              <a:rPr lang="en-US" altLang="ja-JP" dirty="0"/>
              <a:t>Working with </a:t>
            </a:r>
            <a:r>
              <a:rPr lang="en-US" altLang="ja-JP" dirty="0" smtClean="0"/>
              <a:t>Libraries</a:t>
            </a:r>
          </a:p>
          <a:p>
            <a:r>
              <a:rPr lang="en-US" altLang="ja-JP" b="1" dirty="0"/>
              <a:t>Data </a:t>
            </a:r>
            <a:r>
              <a:rPr lang="en-US" altLang="ja-JP" b="1" dirty="0" smtClean="0"/>
              <a:t>Structures</a:t>
            </a:r>
            <a:endParaRPr lang="en-US" altLang="ja-JP" b="1" dirty="0"/>
          </a:p>
          <a:p>
            <a:r>
              <a:rPr lang="en-US" altLang="ja-JP" dirty="0"/>
              <a:t>Plotting with GGPlot2</a:t>
            </a:r>
          </a:p>
          <a:p>
            <a:r>
              <a:rPr lang="en-US" altLang="ja-JP" dirty="0"/>
              <a:t>Working with SQL Server R Services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960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smtClean="0"/>
              <a:t>Data Structures in 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Array/List</a:t>
            </a:r>
          </a:p>
          <a:p>
            <a:pPr lvl="1"/>
            <a:r>
              <a:rPr kumimoji="1" lang="en-US" altLang="ja-JP" dirty="0" smtClean="0"/>
              <a:t>Character/Number/</a:t>
            </a:r>
            <a:r>
              <a:rPr kumimoji="1" lang="en-US" altLang="ja-JP" dirty="0" err="1" smtClean="0"/>
              <a:t>etc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A simple list of elements</a:t>
            </a:r>
            <a:endParaRPr lang="en-US" altLang="ja-JP" dirty="0"/>
          </a:p>
          <a:p>
            <a:r>
              <a:rPr kumimoji="1" lang="en-US" altLang="ja-JP" dirty="0" smtClean="0"/>
              <a:t>Matrix</a:t>
            </a:r>
          </a:p>
          <a:p>
            <a:pPr lvl="1"/>
            <a:r>
              <a:rPr lang="en-US" altLang="ja-JP" dirty="0" smtClean="0"/>
              <a:t>An N-Dimension representation of data</a:t>
            </a:r>
            <a:endParaRPr kumimoji="1" lang="en-US" altLang="ja-JP" dirty="0" smtClean="0"/>
          </a:p>
          <a:p>
            <a:r>
              <a:rPr kumimoji="1" lang="en-US" altLang="ja-JP" dirty="0" smtClean="0"/>
              <a:t>Data Frame</a:t>
            </a:r>
          </a:p>
          <a:p>
            <a:pPr lvl="1"/>
            <a:r>
              <a:rPr lang="en-US" altLang="ja-JP" dirty="0" smtClean="0"/>
              <a:t>Think excel table</a:t>
            </a:r>
            <a:endParaRPr kumimoji="1" lang="en-US" altLang="ja-JP" dirty="0" smtClean="0"/>
          </a:p>
          <a:p>
            <a:r>
              <a:rPr lang="en-US" altLang="ja-JP" dirty="0" smtClean="0"/>
              <a:t>Data Table</a:t>
            </a:r>
          </a:p>
          <a:p>
            <a:pPr lvl="1"/>
            <a:r>
              <a:rPr kumimoji="1" lang="en-US" altLang="ja-JP" dirty="0" smtClean="0"/>
              <a:t>Extension of Data Frame with more methods/attributes/syntax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05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Mini-Introduction to all technologies covered</a:t>
            </a:r>
          </a:p>
          <a:p>
            <a:r>
              <a:rPr lang="en-US" altLang="ja-JP" dirty="0"/>
              <a:t>Simple Operations In R</a:t>
            </a:r>
          </a:p>
          <a:p>
            <a:r>
              <a:rPr lang="en-US" altLang="ja-JP" dirty="0"/>
              <a:t>CRAN Overview</a:t>
            </a:r>
          </a:p>
          <a:p>
            <a:r>
              <a:rPr lang="en-US" altLang="ja-JP" dirty="0"/>
              <a:t>Working with </a:t>
            </a:r>
            <a:r>
              <a:rPr lang="en-US" altLang="ja-JP" dirty="0" smtClean="0"/>
              <a:t>Libraries</a:t>
            </a:r>
          </a:p>
          <a:p>
            <a:r>
              <a:rPr lang="en-US" altLang="ja-JP" dirty="0"/>
              <a:t>Data </a:t>
            </a:r>
            <a:r>
              <a:rPr lang="en-US" altLang="ja-JP" dirty="0" smtClean="0"/>
              <a:t>Structures</a:t>
            </a:r>
            <a:endParaRPr lang="en-US" altLang="ja-JP" dirty="0"/>
          </a:p>
          <a:p>
            <a:r>
              <a:rPr lang="en-US" altLang="ja-JP" b="1" dirty="0"/>
              <a:t>Plotting with GGPlot2</a:t>
            </a:r>
          </a:p>
          <a:p>
            <a:r>
              <a:rPr lang="en-US" altLang="ja-JP" dirty="0"/>
              <a:t>Working with SQL Server R Services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940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95675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A little bit about me...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04709"/>
            <a:ext cx="10875380" cy="1979523"/>
          </a:xfrm>
        </p:spPr>
        <p:txBody>
          <a:bodyPr>
            <a:normAutofit fontScale="70000" lnSpcReduction="20000"/>
          </a:bodyPr>
          <a:lstStyle/>
          <a:p>
            <a:r>
              <a:rPr lang="en-US" altLang="ja-JP" dirty="0" smtClean="0"/>
              <a:t>Senior App Dev in Pharmacy</a:t>
            </a:r>
          </a:p>
          <a:p>
            <a:r>
              <a:rPr kumimoji="1" lang="en-US" altLang="ja-JP" dirty="0" smtClean="0"/>
              <a:t>Leader of the R Users Group on Campus</a:t>
            </a:r>
          </a:p>
          <a:p>
            <a:r>
              <a:rPr lang="en-US" altLang="ja-JP" dirty="0" smtClean="0"/>
              <a:t>Leader of Functional Programming </a:t>
            </a:r>
            <a:r>
              <a:rPr lang="en-US" altLang="ja-JP" dirty="0" smtClean="0"/>
              <a:t>Meetup</a:t>
            </a:r>
          </a:p>
          <a:p>
            <a:r>
              <a:rPr lang="en-US" altLang="ja-JP" dirty="0" smtClean="0"/>
              <a:t>Worked in both research, administrative, and corporate environments</a:t>
            </a:r>
          </a:p>
          <a:p>
            <a:r>
              <a:rPr lang="en-US" altLang="ja-JP" dirty="0" smtClean="0"/>
              <a:t>Master’s Degree in Computer Science with focus in Knowledge Discovery/Data Mining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81471"/>
            <a:ext cx="1258794" cy="115727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310051" y="4175444"/>
            <a:ext cx="704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campus.acm.org</a:t>
            </a:r>
            <a:r>
              <a:rPr lang="en-US" altLang="ja-JP" dirty="0"/>
              <a:t>/public/</a:t>
            </a:r>
            <a:r>
              <a:rPr lang="en-US" altLang="ja-JP" dirty="0" err="1"/>
              <a:t>vcard</a:t>
            </a:r>
            <a:r>
              <a:rPr lang="en-US" altLang="ja-JP" dirty="0"/>
              <a:t>/</a:t>
            </a:r>
            <a:r>
              <a:rPr lang="en-US" altLang="ja-JP" dirty="0" err="1"/>
              <a:t>vcard.cfm?handle</a:t>
            </a:r>
            <a:r>
              <a:rPr lang="en-US" altLang="ja-JP" dirty="0"/>
              <a:t>=</a:t>
            </a:r>
            <a:r>
              <a:rPr lang="en-US" altLang="ja-JP" dirty="0" err="1"/>
              <a:t>tholed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20" y="5235987"/>
            <a:ext cx="1002553" cy="100255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310051" y="5552597"/>
            <a:ext cx="704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https://</a:t>
            </a:r>
            <a:r>
              <a:rPr lang="en-US" altLang="ja-JP" dirty="0" err="1" smtClean="0"/>
              <a:t>github.com</a:t>
            </a:r>
            <a:r>
              <a:rPr lang="en-US" altLang="ja-JP" dirty="0" smtClean="0"/>
              <a:t>/</a:t>
            </a:r>
            <a:r>
              <a:rPr lang="en-US" altLang="ja-JP" dirty="0" err="1" smtClean="0"/>
              <a:t>TheDarkTrumpet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60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sz="6000" b="1" dirty="0" smtClean="0">
                <a:solidFill>
                  <a:schemeClr val="accent1"/>
                </a:solidFill>
              </a:rPr>
              <a:t>Demo</a:t>
            </a:r>
            <a:endParaRPr kumimoji="1" lang="ja-JP" altLang="en-US" sz="6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79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Microsoft R Ope</a:t>
            </a:r>
            <a:r>
              <a:rPr lang="en-US" altLang="ja-JP" dirty="0" smtClean="0"/>
              <a:t>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Revolution R rebranded to Microsoft R Open</a:t>
            </a:r>
          </a:p>
          <a:p>
            <a:r>
              <a:rPr lang="en-US" altLang="ja-JP" dirty="0" smtClean="0"/>
              <a:t>Allows some multi-processing capabilities ‘out of the box’</a:t>
            </a:r>
          </a:p>
          <a:p>
            <a:pPr lvl="1"/>
            <a:r>
              <a:rPr lang="en-US" altLang="ja-JP" dirty="0" smtClean="0"/>
              <a:t>Math libraries included with distribution</a:t>
            </a:r>
          </a:p>
          <a:p>
            <a:r>
              <a:rPr kumimoji="1" lang="en-US" altLang="ja-JP" dirty="0" smtClean="0"/>
              <a:t>Interesting integration SQL Server.</a:t>
            </a:r>
          </a:p>
          <a:p>
            <a:r>
              <a:rPr lang="en-US" altLang="ja-JP" dirty="0" smtClean="0"/>
              <a:t>Compatibility with Windows, Linux, and OSX – Also compatible with the standard R distribution.</a:t>
            </a:r>
          </a:p>
          <a:p>
            <a:r>
              <a:rPr lang="en-US" altLang="ja-JP" dirty="0">
                <a:hlinkClick r:id="rId2"/>
              </a:rPr>
              <a:t>https://</a:t>
            </a:r>
            <a:r>
              <a:rPr lang="en-US" altLang="ja-JP" dirty="0" smtClean="0">
                <a:hlinkClick r:id="rId2"/>
              </a:rPr>
              <a:t>mran.microsoft.com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69934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Why Revolution/Microsoft R? (IP)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Memory Constraints</a:t>
            </a:r>
          </a:p>
          <a:p>
            <a:pPr lvl="1"/>
            <a:r>
              <a:rPr lang="en-US" altLang="ja-JP" dirty="0" smtClean="0"/>
              <a:t>SQL &amp; </a:t>
            </a:r>
            <a:r>
              <a:rPr lang="en-US" altLang="ja-JP" dirty="0" err="1" smtClean="0"/>
              <a:t>ScaleR</a:t>
            </a:r>
            <a:r>
              <a:rPr lang="en-US" altLang="ja-JP" dirty="0" smtClean="0"/>
              <a:t> (E.g. </a:t>
            </a:r>
            <a:r>
              <a:rPr lang="en-US" altLang="ja-JP" dirty="0" err="1" smtClean="0"/>
              <a:t>RxSqlServerData</a:t>
            </a:r>
            <a:r>
              <a:rPr lang="en-US" altLang="ja-JP" dirty="0" smtClean="0"/>
              <a:t>)</a:t>
            </a:r>
            <a:endParaRPr kumimoji="1" lang="en-US" altLang="ja-JP" dirty="0" smtClean="0"/>
          </a:p>
          <a:p>
            <a:r>
              <a:rPr lang="en-US" altLang="ja-JP" dirty="0" smtClean="0"/>
              <a:t>Parallel Processing required special creation</a:t>
            </a:r>
          </a:p>
          <a:p>
            <a:pPr lvl="1"/>
            <a:r>
              <a:rPr kumimoji="1" lang="en-US" altLang="ja-JP" dirty="0" err="1" smtClean="0"/>
              <a:t>ScaleR</a:t>
            </a:r>
            <a:r>
              <a:rPr kumimoji="1" lang="en-US" altLang="ja-JP" dirty="0" smtClean="0"/>
              <a:t> + Multi-Processing Math/Statistics libraries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2908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-22788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Microsoft R Open – Architecture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1213943" y="4130565"/>
            <a:ext cx="2932387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Open R</a:t>
            </a:r>
          </a:p>
          <a:p>
            <a:pPr algn="ctr"/>
            <a:r>
              <a:rPr kumimoji="1" lang="en-US" altLang="ja-JP" dirty="0" smtClean="0"/>
              <a:t>(Client Side)</a:t>
            </a:r>
            <a:endParaRPr kumimoji="1" lang="ja-JP" altLang="en-US" dirty="0"/>
          </a:p>
        </p:txBody>
      </p:sp>
      <p:sp>
        <p:nvSpPr>
          <p:cNvPr id="5" name="スマイル 4"/>
          <p:cNvSpPr/>
          <p:nvPr/>
        </p:nvSpPr>
        <p:spPr>
          <a:xfrm>
            <a:off x="2372710" y="5514811"/>
            <a:ext cx="614855" cy="61485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36026" y="1913859"/>
            <a:ext cx="1836684" cy="53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mtClean="0"/>
              <a:t>R-Libraries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824655" y="1913859"/>
            <a:ext cx="1836684" cy="543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/>
              <a:t>Some Multiprocessing</a:t>
            </a:r>
            <a:endParaRPr kumimoji="1" lang="ja-JP" altLang="en-US" sz="1600" dirty="0"/>
          </a:p>
        </p:txBody>
      </p:sp>
      <p:sp>
        <p:nvSpPr>
          <p:cNvPr id="8" name="正方形/長方形 7"/>
          <p:cNvSpPr/>
          <p:nvPr/>
        </p:nvSpPr>
        <p:spPr>
          <a:xfrm>
            <a:off x="7803928" y="2948142"/>
            <a:ext cx="2932387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Open R</a:t>
            </a:r>
          </a:p>
          <a:p>
            <a:pPr algn="ctr"/>
            <a:r>
              <a:rPr kumimoji="1" lang="en-US" altLang="ja-JP" dirty="0" smtClean="0"/>
              <a:t>(R-Server)</a:t>
            </a:r>
            <a:endParaRPr kumimoji="1" lang="ja-JP" altLang="en-US" dirty="0"/>
          </a:p>
        </p:txBody>
      </p:sp>
      <p:sp>
        <p:nvSpPr>
          <p:cNvPr id="9" name="スマイル 8"/>
          <p:cNvSpPr/>
          <p:nvPr/>
        </p:nvSpPr>
        <p:spPr>
          <a:xfrm>
            <a:off x="8962695" y="5514811"/>
            <a:ext cx="614855" cy="61485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999897" y="1940623"/>
            <a:ext cx="1836684" cy="53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R-Libraries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9414640" y="1940624"/>
            <a:ext cx="1836684" cy="53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ScaleR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7803928" y="4332388"/>
            <a:ext cx="2932387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R Client or Microsoft Open R + IDE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5" idx="0"/>
            <a:endCxn id="4" idx="2"/>
          </p:cNvCxnSpPr>
          <p:nvPr/>
        </p:nvCxnSpPr>
        <p:spPr>
          <a:xfrm flipH="1" flipV="1">
            <a:off x="2680137" y="5029200"/>
            <a:ext cx="1" cy="485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>
            <a:stCxn id="6" idx="2"/>
            <a:endCxn id="4" idx="0"/>
          </p:cNvCxnSpPr>
          <p:nvPr/>
        </p:nvCxnSpPr>
        <p:spPr>
          <a:xfrm>
            <a:off x="1454368" y="2446768"/>
            <a:ext cx="1225769" cy="16837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7" idx="2"/>
            <a:endCxn id="4" idx="0"/>
          </p:cNvCxnSpPr>
          <p:nvPr/>
        </p:nvCxnSpPr>
        <p:spPr>
          <a:xfrm flipH="1">
            <a:off x="2680137" y="2457770"/>
            <a:ext cx="1062860" cy="16727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stCxn id="9" idx="0"/>
            <a:endCxn id="12" idx="2"/>
          </p:cNvCxnSpPr>
          <p:nvPr/>
        </p:nvCxnSpPr>
        <p:spPr>
          <a:xfrm flipH="1" flipV="1">
            <a:off x="9270122" y="5231023"/>
            <a:ext cx="1" cy="283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左右矢印 21"/>
          <p:cNvSpPr/>
          <p:nvPr/>
        </p:nvSpPr>
        <p:spPr>
          <a:xfrm>
            <a:off x="8962695" y="3846777"/>
            <a:ext cx="468000" cy="485611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>
            <a:stCxn id="8" idx="0"/>
            <a:endCxn id="10" idx="2"/>
          </p:cNvCxnSpPr>
          <p:nvPr/>
        </p:nvCxnSpPr>
        <p:spPr>
          <a:xfrm flipH="1" flipV="1">
            <a:off x="7918239" y="2473532"/>
            <a:ext cx="1351883" cy="4746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>
            <a:stCxn id="8" idx="0"/>
            <a:endCxn id="11" idx="2"/>
          </p:cNvCxnSpPr>
          <p:nvPr/>
        </p:nvCxnSpPr>
        <p:spPr>
          <a:xfrm flipV="1">
            <a:off x="9270122" y="2473533"/>
            <a:ext cx="1062860" cy="4746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円柱 28"/>
          <p:cNvSpPr/>
          <p:nvPr/>
        </p:nvSpPr>
        <p:spPr>
          <a:xfrm>
            <a:off x="5515299" y="2414874"/>
            <a:ext cx="978772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/>
              <a:t>Hadoop</a:t>
            </a:r>
            <a:endParaRPr kumimoji="1" lang="ja-JP" altLang="en-US" dirty="0"/>
          </a:p>
        </p:txBody>
      </p:sp>
      <p:sp>
        <p:nvSpPr>
          <p:cNvPr id="32" name="円柱 31"/>
          <p:cNvSpPr/>
          <p:nvPr/>
        </p:nvSpPr>
        <p:spPr>
          <a:xfrm>
            <a:off x="5515299" y="3887573"/>
            <a:ext cx="978772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SQL</a:t>
            </a:r>
            <a:endParaRPr kumimoji="1" lang="ja-JP" altLang="en-US" dirty="0"/>
          </a:p>
        </p:txBody>
      </p:sp>
      <p:sp>
        <p:nvSpPr>
          <p:cNvPr id="33" name="円柱 32"/>
          <p:cNvSpPr/>
          <p:nvPr/>
        </p:nvSpPr>
        <p:spPr>
          <a:xfrm>
            <a:off x="5485744" y="5357152"/>
            <a:ext cx="978772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FLAT</a:t>
            </a:r>
            <a:endParaRPr kumimoji="1" lang="ja-JP" altLang="en-US" dirty="0"/>
          </a:p>
        </p:txBody>
      </p:sp>
      <p:cxnSp>
        <p:nvCxnSpPr>
          <p:cNvPr id="36" name="直線矢印コネクタ 35"/>
          <p:cNvCxnSpPr>
            <a:stCxn id="29" idx="2"/>
            <a:endCxn id="4" idx="3"/>
          </p:cNvCxnSpPr>
          <p:nvPr/>
        </p:nvCxnSpPr>
        <p:spPr>
          <a:xfrm flipH="1">
            <a:off x="4146330" y="2988939"/>
            <a:ext cx="1368969" cy="159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>
            <a:stCxn id="32" idx="2"/>
            <a:endCxn id="4" idx="3"/>
          </p:cNvCxnSpPr>
          <p:nvPr/>
        </p:nvCxnSpPr>
        <p:spPr>
          <a:xfrm flipH="1">
            <a:off x="4146330" y="4461638"/>
            <a:ext cx="1368969" cy="11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>
            <a:stCxn id="33" idx="2"/>
            <a:endCxn id="4" idx="3"/>
          </p:cNvCxnSpPr>
          <p:nvPr/>
        </p:nvCxnSpPr>
        <p:spPr>
          <a:xfrm flipH="1" flipV="1">
            <a:off x="4146330" y="4579883"/>
            <a:ext cx="1339414" cy="1351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3" idx="4"/>
            <a:endCxn id="8" idx="1"/>
          </p:cNvCxnSpPr>
          <p:nvPr/>
        </p:nvCxnSpPr>
        <p:spPr>
          <a:xfrm flipV="1">
            <a:off x="6464516" y="3397460"/>
            <a:ext cx="1339412" cy="2533757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32" idx="4"/>
            <a:endCxn id="8" idx="1"/>
          </p:cNvCxnSpPr>
          <p:nvPr/>
        </p:nvCxnSpPr>
        <p:spPr>
          <a:xfrm flipV="1">
            <a:off x="6494071" y="3397460"/>
            <a:ext cx="1309857" cy="106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>
            <a:stCxn id="29" idx="4"/>
            <a:endCxn id="8" idx="1"/>
          </p:cNvCxnSpPr>
          <p:nvPr/>
        </p:nvCxnSpPr>
        <p:spPr>
          <a:xfrm>
            <a:off x="6494071" y="2988939"/>
            <a:ext cx="1309857" cy="408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09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Microsoft R Open – </a:t>
            </a:r>
            <a:r>
              <a:rPr lang="en-US" altLang="ja-JP" dirty="0" smtClean="0"/>
              <a:t>Architecture </a:t>
            </a:r>
            <a:r>
              <a:rPr lang="en-US" altLang="ja-JP" dirty="0" smtClean="0"/>
              <a:t>continued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6353498" y="3147524"/>
            <a:ext cx="1623845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Open R</a:t>
            </a:r>
          </a:p>
          <a:p>
            <a:pPr algn="ctr"/>
            <a:r>
              <a:rPr kumimoji="1" lang="en-US" altLang="ja-JP" dirty="0" smtClean="0"/>
              <a:t>(R-Server)</a:t>
            </a:r>
            <a:endParaRPr kumimoji="1" lang="ja-JP" altLang="en-US" dirty="0"/>
          </a:p>
        </p:txBody>
      </p:sp>
      <p:sp>
        <p:nvSpPr>
          <p:cNvPr id="5" name="スマイル 4"/>
          <p:cNvSpPr/>
          <p:nvPr/>
        </p:nvSpPr>
        <p:spPr>
          <a:xfrm>
            <a:off x="6382552" y="5947918"/>
            <a:ext cx="614855" cy="61485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414352" y="1690688"/>
            <a:ext cx="1836684" cy="53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R-Libraries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6829095" y="1690689"/>
            <a:ext cx="1836684" cy="532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ScaleR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5218383" y="4744971"/>
            <a:ext cx="2932387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Microsoft R Client or Microsoft Open R + IDE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5" idx="0"/>
            <a:endCxn id="8" idx="2"/>
          </p:cNvCxnSpPr>
          <p:nvPr/>
        </p:nvCxnSpPr>
        <p:spPr>
          <a:xfrm flipH="1" flipV="1">
            <a:off x="6684577" y="5643606"/>
            <a:ext cx="5403" cy="304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柱 12"/>
          <p:cNvSpPr/>
          <p:nvPr/>
        </p:nvSpPr>
        <p:spPr>
          <a:xfrm>
            <a:off x="2119812" y="1854390"/>
            <a:ext cx="978772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/>
              <a:t>Hadoop</a:t>
            </a:r>
            <a:endParaRPr kumimoji="1" lang="ja-JP" altLang="en-US" dirty="0"/>
          </a:p>
        </p:txBody>
      </p:sp>
      <p:sp>
        <p:nvSpPr>
          <p:cNvPr id="14" name="円柱 13"/>
          <p:cNvSpPr/>
          <p:nvPr/>
        </p:nvSpPr>
        <p:spPr>
          <a:xfrm>
            <a:off x="5374726" y="3002519"/>
            <a:ext cx="978772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SQL</a:t>
            </a:r>
          </a:p>
          <a:p>
            <a:pPr algn="ctr"/>
            <a:r>
              <a:rPr kumimoji="1" lang="en-US" altLang="ja-JP" dirty="0" smtClean="0"/>
              <a:t>Server</a:t>
            </a:r>
          </a:p>
        </p:txBody>
      </p:sp>
      <p:sp>
        <p:nvSpPr>
          <p:cNvPr id="15" name="円柱 14"/>
          <p:cNvSpPr/>
          <p:nvPr/>
        </p:nvSpPr>
        <p:spPr>
          <a:xfrm>
            <a:off x="2119812" y="5107216"/>
            <a:ext cx="978772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FLAT</a:t>
            </a:r>
            <a:endParaRPr kumimoji="1" lang="ja-JP" altLang="en-US" dirty="0"/>
          </a:p>
        </p:txBody>
      </p:sp>
      <p:sp>
        <p:nvSpPr>
          <p:cNvPr id="40" name="円柱 39"/>
          <p:cNvSpPr/>
          <p:nvPr/>
        </p:nvSpPr>
        <p:spPr>
          <a:xfrm>
            <a:off x="2119812" y="3472094"/>
            <a:ext cx="978772" cy="1148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Other SQL</a:t>
            </a:r>
            <a:endParaRPr kumimoji="1" lang="ja-JP" altLang="en-US" dirty="0"/>
          </a:p>
        </p:txBody>
      </p:sp>
      <p:sp>
        <p:nvSpPr>
          <p:cNvPr id="41" name="左右矢印 40"/>
          <p:cNvSpPr/>
          <p:nvPr/>
        </p:nvSpPr>
        <p:spPr>
          <a:xfrm rot="5400000">
            <a:off x="6346439" y="4160779"/>
            <a:ext cx="698812" cy="4695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直線矢印コネクタ 42"/>
          <p:cNvCxnSpPr>
            <a:stCxn id="13" idx="4"/>
            <a:endCxn id="14" idx="2"/>
          </p:cNvCxnSpPr>
          <p:nvPr/>
        </p:nvCxnSpPr>
        <p:spPr>
          <a:xfrm>
            <a:off x="3098584" y="2428455"/>
            <a:ext cx="2276142" cy="114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>
            <a:stCxn id="40" idx="4"/>
            <a:endCxn id="14" idx="2"/>
          </p:cNvCxnSpPr>
          <p:nvPr/>
        </p:nvCxnSpPr>
        <p:spPr>
          <a:xfrm flipV="1">
            <a:off x="3098584" y="3576584"/>
            <a:ext cx="2276142" cy="46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stCxn id="15" idx="4"/>
            <a:endCxn id="14" idx="2"/>
          </p:cNvCxnSpPr>
          <p:nvPr/>
        </p:nvCxnSpPr>
        <p:spPr>
          <a:xfrm flipV="1">
            <a:off x="3098584" y="3576584"/>
            <a:ext cx="2276142" cy="2104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>
            <a:stCxn id="6" idx="2"/>
            <a:endCxn id="4" idx="0"/>
          </p:cNvCxnSpPr>
          <p:nvPr/>
        </p:nvCxnSpPr>
        <p:spPr>
          <a:xfrm>
            <a:off x="5332694" y="2223597"/>
            <a:ext cx="1832727" cy="9239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>
            <a:stCxn id="7" idx="2"/>
            <a:endCxn id="4" idx="0"/>
          </p:cNvCxnSpPr>
          <p:nvPr/>
        </p:nvCxnSpPr>
        <p:spPr>
          <a:xfrm flipH="1">
            <a:off x="7165421" y="2223598"/>
            <a:ext cx="582016" cy="9239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06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Microsoft R Open Performance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5777" y="1825625"/>
            <a:ext cx="78204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0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Deploy R</a:t>
            </a:r>
            <a:endParaRPr kumimoji="1" lang="ja-JP" altLang="en-US" dirty="0"/>
          </a:p>
        </p:txBody>
      </p:sp>
      <p:sp>
        <p:nvSpPr>
          <p:cNvPr id="4" name="スマイル 3"/>
          <p:cNvSpPr/>
          <p:nvPr/>
        </p:nvSpPr>
        <p:spPr>
          <a:xfrm>
            <a:off x="1123293" y="5360276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R-Dev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4280338" y="1706453"/>
            <a:ext cx="1810407" cy="22071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Deploy-R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675290" y="2260135"/>
            <a:ext cx="1810407" cy="1084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R/</a:t>
            </a:r>
            <a:r>
              <a:rPr kumimoji="1" lang="en-US" altLang="ja-JP" dirty="0" err="1" smtClean="0"/>
              <a:t>OpenR</a:t>
            </a:r>
            <a:r>
              <a:rPr lang="en-US" altLang="ja-JP" dirty="0" smtClean="0"/>
              <a:t> With IDE of Choice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6090745" y="1706453"/>
            <a:ext cx="1143432" cy="222293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Web</a:t>
            </a:r>
          </a:p>
          <a:p>
            <a:pPr algn="ctr"/>
            <a:r>
              <a:rPr lang="en-US" altLang="ja-JP" dirty="0" smtClean="0"/>
              <a:t>Services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6" idx="2"/>
            <a:endCxn id="4" idx="0"/>
          </p:cNvCxnSpPr>
          <p:nvPr/>
        </p:nvCxnSpPr>
        <p:spPr>
          <a:xfrm flipH="1">
            <a:off x="1580493" y="3344178"/>
            <a:ext cx="1" cy="20160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stCxn id="6" idx="3"/>
            <a:endCxn id="34" idx="1"/>
          </p:cNvCxnSpPr>
          <p:nvPr/>
        </p:nvCxnSpPr>
        <p:spPr>
          <a:xfrm>
            <a:off x="2485697" y="2802157"/>
            <a:ext cx="564927" cy="7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スマイル 12"/>
          <p:cNvSpPr/>
          <p:nvPr/>
        </p:nvSpPr>
        <p:spPr>
          <a:xfrm>
            <a:off x="9647183" y="5549468"/>
            <a:ext cx="914400" cy="914400"/>
          </a:xfrm>
          <a:prstGeom prst="smileyFac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C#</a:t>
            </a:r>
            <a:r>
              <a:rPr kumimoji="1" lang="en-US" altLang="ja-JP" dirty="0" smtClean="0"/>
              <a:t>-Dev</a:t>
            </a:r>
            <a:endParaRPr kumimoji="1" lang="ja-JP" altLang="en-US" dirty="0"/>
          </a:p>
        </p:txBody>
      </p:sp>
      <p:sp>
        <p:nvSpPr>
          <p:cNvPr id="14" name="角丸四角形 13"/>
          <p:cNvSpPr/>
          <p:nvPr/>
        </p:nvSpPr>
        <p:spPr>
          <a:xfrm>
            <a:off x="8145517" y="3689131"/>
            <a:ext cx="914400" cy="9144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.NET App</a:t>
            </a:r>
            <a:endParaRPr kumimoji="1" lang="ja-JP" altLang="en-US" dirty="0"/>
          </a:p>
        </p:txBody>
      </p:sp>
      <p:sp>
        <p:nvSpPr>
          <p:cNvPr id="15" name="角丸四角形 14"/>
          <p:cNvSpPr/>
          <p:nvPr/>
        </p:nvSpPr>
        <p:spPr>
          <a:xfrm>
            <a:off x="9447491" y="3689131"/>
            <a:ext cx="1279634" cy="9144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mtClean="0"/>
              <a:t>JS/Angular</a:t>
            </a:r>
            <a:r>
              <a:rPr kumimoji="1" lang="en-US" altLang="ja-JP" smtClean="0"/>
              <a:t> </a:t>
            </a:r>
            <a:r>
              <a:rPr kumimoji="1" lang="en-US" altLang="ja-JP" dirty="0" smtClean="0"/>
              <a:t>App</a:t>
            </a:r>
            <a:endParaRPr kumimoji="1" lang="ja-JP" altLang="en-US" dirty="0"/>
          </a:p>
        </p:txBody>
      </p:sp>
      <p:sp>
        <p:nvSpPr>
          <p:cNvPr id="16" name="角丸四角形 15"/>
          <p:cNvSpPr/>
          <p:nvPr/>
        </p:nvSpPr>
        <p:spPr>
          <a:xfrm>
            <a:off x="11114689" y="3704896"/>
            <a:ext cx="914400" cy="9144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Other</a:t>
            </a:r>
            <a:r>
              <a:rPr kumimoji="1" lang="en-US" altLang="ja-JP" dirty="0" smtClean="0"/>
              <a:t> App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4" idx="2"/>
            <a:endCxn id="13" idx="1"/>
          </p:cNvCxnSpPr>
          <p:nvPr/>
        </p:nvCxnSpPr>
        <p:spPr>
          <a:xfrm>
            <a:off x="8602717" y="4603531"/>
            <a:ext cx="1178377" cy="10798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5" idx="2"/>
            <a:endCxn id="13" idx="0"/>
          </p:cNvCxnSpPr>
          <p:nvPr/>
        </p:nvCxnSpPr>
        <p:spPr>
          <a:xfrm>
            <a:off x="10087308" y="4603531"/>
            <a:ext cx="17075" cy="9459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16" idx="2"/>
            <a:endCxn id="13" idx="7"/>
          </p:cNvCxnSpPr>
          <p:nvPr/>
        </p:nvCxnSpPr>
        <p:spPr>
          <a:xfrm flipH="1">
            <a:off x="10427672" y="4619296"/>
            <a:ext cx="1144217" cy="10640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カギ線コネクタ 26"/>
          <p:cNvCxnSpPr>
            <a:stCxn id="7" idx="3"/>
            <a:endCxn id="14" idx="0"/>
          </p:cNvCxnSpPr>
          <p:nvPr/>
        </p:nvCxnSpPr>
        <p:spPr>
          <a:xfrm>
            <a:off x="7234177" y="2817922"/>
            <a:ext cx="1368540" cy="8712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stCxn id="7" idx="3"/>
            <a:endCxn id="15" idx="0"/>
          </p:cNvCxnSpPr>
          <p:nvPr/>
        </p:nvCxnSpPr>
        <p:spPr>
          <a:xfrm>
            <a:off x="7234177" y="2817922"/>
            <a:ext cx="2853131" cy="8712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カギ線コネクタ 30"/>
          <p:cNvCxnSpPr>
            <a:stCxn id="7" idx="3"/>
            <a:endCxn id="16" idx="0"/>
          </p:cNvCxnSpPr>
          <p:nvPr/>
        </p:nvCxnSpPr>
        <p:spPr>
          <a:xfrm>
            <a:off x="7234177" y="2817922"/>
            <a:ext cx="4337712" cy="8869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正方形/長方形 33"/>
          <p:cNvSpPr/>
          <p:nvPr/>
        </p:nvSpPr>
        <p:spPr>
          <a:xfrm>
            <a:off x="3050624" y="1706454"/>
            <a:ext cx="1215592" cy="220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Repo</a:t>
            </a:r>
          </a:p>
          <a:p>
            <a:pPr algn="ctr"/>
            <a:r>
              <a:rPr lang="en-US" altLang="ja-JP" dirty="0" smtClean="0"/>
              <a:t>Manager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1058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RevoScaleR</a:t>
            </a:r>
            <a:r>
              <a:rPr lang="en-US" altLang="ja-JP" dirty="0"/>
              <a:t> </a:t>
            </a:r>
            <a:r>
              <a:rPr lang="en-US" altLang="ja-JP" dirty="0" smtClean="0"/>
              <a:t> - A quick note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Allows computation within SQL Server itself</a:t>
            </a:r>
          </a:p>
          <a:p>
            <a:r>
              <a:rPr lang="en-US" altLang="ja-JP" dirty="0" smtClean="0"/>
              <a:t>Allows pulling information from various data sources, including SQL Server</a:t>
            </a:r>
          </a:p>
          <a:p>
            <a:pPr lvl="1"/>
            <a:r>
              <a:rPr kumimoji="1" lang="en-US" altLang="ja-JP" dirty="0" smtClean="0"/>
              <a:t>Different from ODBC, computation handles on the server itself.</a:t>
            </a:r>
          </a:p>
          <a:p>
            <a:pPr lvl="1"/>
            <a:r>
              <a:rPr lang="en-US" altLang="ja-JP" dirty="0" smtClean="0"/>
              <a:t>Reads data in chunks in a way to optimize reads (processes things in parallel when possible)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7970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Demos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38200" y="1690688"/>
            <a:ext cx="10686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Demo 1: Example of R interfacing with SQL Server (the standard way)</a:t>
            </a:r>
          </a:p>
          <a:p>
            <a:r>
              <a:rPr lang="en-US" altLang="ja-JP" dirty="0" smtClean="0"/>
              <a:t>Demo 2: Example of R interfacing with SQL Server (Using </a:t>
            </a:r>
            <a:r>
              <a:rPr lang="en-US" altLang="ja-JP" dirty="0" err="1"/>
              <a:t>RevoScaleR</a:t>
            </a:r>
            <a:r>
              <a:rPr lang="en-US" altLang="ja-JP" dirty="0" smtClean="0"/>
              <a:t>) and executing on SQL Server</a:t>
            </a:r>
          </a:p>
          <a:p>
            <a:r>
              <a:rPr kumimoji="1" lang="en-US" altLang="ja-JP" dirty="0" smtClean="0"/>
              <a:t>Demo 3: Running R from within SQL Server (stored procedures and SSMS)</a:t>
            </a:r>
          </a:p>
          <a:p>
            <a:r>
              <a:rPr lang="en-US" altLang="ja-JP" dirty="0" smtClean="0"/>
              <a:t>Demo 4: Simple visualization and introduction to </a:t>
            </a:r>
            <a:r>
              <a:rPr lang="en-US" altLang="ja-JP" dirty="0" err="1" smtClean="0"/>
              <a:t>PowerBI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955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Resources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</a:t>
            </a:r>
            <a:r>
              <a:rPr lang="en-US" altLang="ja-JP" dirty="0" smtClean="0">
                <a:hlinkClick r:id="rId2"/>
              </a:rPr>
              <a:t>cran.r-project.org</a:t>
            </a:r>
            <a:endParaRPr lang="en-US" altLang="ja-JP" dirty="0" smtClean="0"/>
          </a:p>
          <a:p>
            <a:r>
              <a:rPr lang="en-US" altLang="ja-JP" dirty="0">
                <a:hlinkClick r:id="rId3"/>
              </a:rPr>
              <a:t>http://</a:t>
            </a:r>
            <a:r>
              <a:rPr lang="en-US" altLang="ja-JP" dirty="0" smtClean="0">
                <a:hlinkClick r:id="rId3"/>
              </a:rPr>
              <a:t>www.rdatamining.com</a:t>
            </a:r>
            <a:endParaRPr lang="en-US" altLang="ja-JP" dirty="0" smtClean="0"/>
          </a:p>
          <a:p>
            <a:r>
              <a:rPr lang="en-US" altLang="ja-JP" dirty="0" smtClean="0">
                <a:hlinkClick r:id="rId4"/>
              </a:rPr>
              <a:t>https://mran.microsoft.com</a:t>
            </a:r>
            <a:endParaRPr lang="en-US" altLang="ja-JP" dirty="0" smtClean="0"/>
          </a:p>
          <a:p>
            <a:r>
              <a:rPr lang="en-US" altLang="ja-JP" dirty="0" smtClean="0">
                <a:hlinkClick r:id="rId5"/>
              </a:rPr>
              <a:t>https://msdn.microsoft.com/en-us/microsoft-r/scaler/compare-base-r-scaler-functions</a:t>
            </a:r>
            <a:endParaRPr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284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Where to get this code?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Most of this is on GitHub</a:t>
            </a:r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 algn="ctr">
              <a:buNone/>
            </a:pPr>
            <a:r>
              <a:rPr lang="en-US" altLang="ja-JP" b="1" dirty="0" smtClean="0"/>
              <a:t>https://github.com/TheDarkTrumpet/2017RPresentations</a:t>
            </a:r>
          </a:p>
          <a:p>
            <a:pPr marL="0" indent="0" algn="ctr">
              <a:buNone/>
            </a:pPr>
            <a:r>
              <a:rPr lang="en-US" altLang="ja-JP" dirty="0">
                <a:hlinkClick r:id="rId2"/>
              </a:rPr>
              <a:t>http://</a:t>
            </a:r>
            <a:r>
              <a:rPr lang="en-US" altLang="ja-JP" dirty="0" smtClean="0">
                <a:hlinkClick r:id="rId2"/>
              </a:rPr>
              <a:t>bit.ly/2o5kKH5</a:t>
            </a:r>
            <a:endParaRPr lang="en-US" altLang="ja-JP" dirty="0" smtClean="0"/>
          </a:p>
          <a:p>
            <a:pPr marL="0" indent="0" algn="ctr">
              <a:buNone/>
            </a:pPr>
            <a:endParaRPr lang="en-US" altLang="ja-JP" b="1" dirty="0"/>
          </a:p>
          <a:p>
            <a:pPr marL="0" indent="0">
              <a:buNone/>
            </a:pP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Docker Images available on </a:t>
            </a:r>
            <a:r>
              <a:rPr lang="en-US" altLang="ja-JP" dirty="0" err="1" smtClean="0">
                <a:solidFill>
                  <a:schemeClr val="accent6">
                    <a:lumMod val="75000"/>
                  </a:schemeClr>
                </a:solidFill>
              </a:rPr>
              <a:t>DockerHub</a:t>
            </a:r>
            <a:endParaRPr lang="en-US" altLang="ja-JP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ja-JP" dirty="0" smtClean="0"/>
          </a:p>
          <a:p>
            <a:pPr marL="0" indent="0" algn="ctr">
              <a:buNone/>
            </a:pPr>
            <a:r>
              <a:rPr lang="en-US" altLang="ja-JP" b="1" dirty="0"/>
              <a:t>https://</a:t>
            </a:r>
            <a:r>
              <a:rPr lang="en-US" altLang="ja-JP" b="1" dirty="0" err="1"/>
              <a:t>hub.docker.com</a:t>
            </a:r>
            <a:r>
              <a:rPr lang="en-US" altLang="ja-JP" b="1" dirty="0"/>
              <a:t>/u/</a:t>
            </a:r>
            <a:r>
              <a:rPr lang="en-US" altLang="ja-JP" b="1" dirty="0" err="1"/>
              <a:t>thedarktrumpet</a:t>
            </a:r>
            <a:r>
              <a:rPr lang="en-US" altLang="ja-JP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7178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Where to get this code?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All of this is on GitHub</a:t>
            </a:r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/>
            </a:r>
            <a:br>
              <a:rPr lang="en-US" altLang="ja-JP" dirty="0"/>
            </a:br>
            <a:endParaRPr kumimoji="1" lang="en-US" altLang="ja-JP" dirty="0" smtClean="0"/>
          </a:p>
          <a:p>
            <a:pPr marL="0" indent="0" algn="ctr">
              <a:buNone/>
            </a:pPr>
            <a:r>
              <a:rPr lang="en-US" altLang="ja-JP" b="1" dirty="0" smtClean="0"/>
              <a:t>https://github.com/TheDarkTrumpet/2017RPresentations</a:t>
            </a:r>
          </a:p>
          <a:p>
            <a:pPr marL="0" indent="0" algn="ctr">
              <a:buNone/>
            </a:pPr>
            <a:r>
              <a:rPr lang="en-US" altLang="ja-JP" dirty="0"/>
              <a:t>http://</a:t>
            </a:r>
            <a:r>
              <a:rPr lang="en-US" altLang="ja-JP" dirty="0" err="1"/>
              <a:t>bit.ly</a:t>
            </a:r>
            <a:r>
              <a:rPr lang="en-US" altLang="ja-JP" dirty="0"/>
              <a:t>/2o5kKH5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18402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Who will benefit from this?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Primary Audience are people getting into or are into some kind of Data Science work (reporting, graphs, manipulation of data, </a:t>
            </a:r>
            <a:r>
              <a:rPr kumimoji="1" lang="en-US" altLang="ja-JP" dirty="0" err="1" smtClean="0"/>
              <a:t>etc</a:t>
            </a:r>
            <a:r>
              <a:rPr kumimoji="1" lang="en-US" altLang="ja-JP" dirty="0" smtClean="0"/>
              <a:t>)</a:t>
            </a:r>
          </a:p>
          <a:p>
            <a:r>
              <a:rPr lang="en-US" altLang="ja-JP" dirty="0" smtClean="0"/>
              <a:t>Anyone wanting to understand the overall structure of the current state of Microsoft in this area.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9456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Structure of this talk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smtClean="0"/>
              <a:t>Mini-Introduction to all technologies covered</a:t>
            </a:r>
          </a:p>
          <a:p>
            <a:r>
              <a:rPr lang="en-US" altLang="ja-JP" dirty="0" smtClean="0"/>
              <a:t>Simple </a:t>
            </a:r>
            <a:r>
              <a:rPr lang="en-US" altLang="ja-JP" dirty="0" smtClean="0"/>
              <a:t>Operations In </a:t>
            </a:r>
            <a:r>
              <a:rPr lang="en-US" altLang="ja-JP" dirty="0" smtClean="0"/>
              <a:t>R</a:t>
            </a:r>
          </a:p>
          <a:p>
            <a:r>
              <a:rPr lang="en-US" altLang="ja-JP" dirty="0" smtClean="0"/>
              <a:t>CRAN Overview</a:t>
            </a:r>
          </a:p>
          <a:p>
            <a:r>
              <a:rPr kumimoji="1" lang="en-US" altLang="ja-JP" dirty="0" smtClean="0"/>
              <a:t>Working with </a:t>
            </a:r>
            <a:r>
              <a:rPr kumimoji="1" lang="en-US" altLang="ja-JP" dirty="0" smtClean="0"/>
              <a:t>Libraries</a:t>
            </a:r>
          </a:p>
          <a:p>
            <a:r>
              <a:rPr lang="en-US" altLang="ja-JP" dirty="0" smtClean="0"/>
              <a:t>Data Structures</a:t>
            </a:r>
            <a:endParaRPr kumimoji="1" lang="en-US" altLang="ja-JP" dirty="0" smtClean="0"/>
          </a:p>
          <a:p>
            <a:r>
              <a:rPr lang="en-US" altLang="ja-JP" dirty="0" smtClean="0"/>
              <a:t>Plotting </a:t>
            </a:r>
            <a:r>
              <a:rPr lang="en-US" altLang="ja-JP" dirty="0" smtClean="0"/>
              <a:t>with </a:t>
            </a:r>
            <a:r>
              <a:rPr lang="en-US" altLang="ja-JP" dirty="0" smtClean="0"/>
              <a:t>GGPlot2</a:t>
            </a:r>
          </a:p>
          <a:p>
            <a:r>
              <a:rPr kumimoji="1" lang="en-US" altLang="ja-JP" dirty="0" smtClean="0"/>
              <a:t>Working with SQL Server R Services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147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R?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ja-JP" dirty="0" smtClean="0"/>
              <a:t>A statistical programming language</a:t>
            </a:r>
          </a:p>
          <a:p>
            <a:r>
              <a:rPr lang="en-US" altLang="ja-JP" dirty="0" smtClean="0"/>
              <a:t>Written in </a:t>
            </a:r>
            <a:r>
              <a:rPr lang="en-US" altLang="ja-JP" dirty="0" smtClean="0"/>
              <a:t>1993</a:t>
            </a:r>
          </a:p>
          <a:p>
            <a:r>
              <a:rPr lang="en-US" altLang="ja-JP" dirty="0" smtClean="0"/>
              <a:t>Alternative to SAS</a:t>
            </a:r>
          </a:p>
          <a:p>
            <a:r>
              <a:rPr lang="en-US" altLang="ja-JP" dirty="0" smtClean="0"/>
              <a:t>Free and Open Source</a:t>
            </a:r>
            <a:endParaRPr lang="en-US" altLang="ja-JP" dirty="0" smtClean="0"/>
          </a:p>
          <a:p>
            <a:r>
              <a:rPr kumimoji="1" lang="en-US" altLang="ja-JP" dirty="0" smtClean="0"/>
              <a:t>*LOTS* of libraries</a:t>
            </a:r>
          </a:p>
          <a:p>
            <a:r>
              <a:rPr lang="en-US" altLang="ja-JP" dirty="0" smtClean="0"/>
              <a:t>*MANY* references</a:t>
            </a:r>
          </a:p>
          <a:p>
            <a:pPr lvl="1"/>
            <a:r>
              <a:rPr kumimoji="1" lang="en-US" altLang="ja-JP" dirty="0" err="1" smtClean="0"/>
              <a:t>Pluralsight</a:t>
            </a:r>
            <a:endParaRPr lang="en-US" altLang="ja-JP" dirty="0"/>
          </a:p>
          <a:p>
            <a:pPr lvl="1"/>
            <a:r>
              <a:rPr kumimoji="1" lang="en-US" altLang="ja-JP" dirty="0" smtClean="0"/>
              <a:t>Many books on everything from Data Management to Processing to Data Mining to Reporting</a:t>
            </a:r>
          </a:p>
          <a:p>
            <a:r>
              <a:rPr lang="en-US" altLang="ja-JP" dirty="0">
                <a:hlinkClick r:id="rId2"/>
              </a:rPr>
              <a:t>https://cran.r-project.org</a:t>
            </a:r>
            <a:r>
              <a:rPr lang="en-US" altLang="ja-JP" dirty="0" smtClean="0">
                <a:hlinkClick r:id="rId2"/>
              </a:rPr>
              <a:t>/</a:t>
            </a:r>
            <a:endParaRPr lang="en-US" altLang="ja-JP" dirty="0" smtClean="0"/>
          </a:p>
          <a:p>
            <a:r>
              <a:rPr kumimoji="1" lang="en-US" altLang="ja-JP" dirty="0" smtClean="0"/>
              <a:t>Features:</a:t>
            </a:r>
          </a:p>
          <a:p>
            <a:pPr lvl="1"/>
            <a:r>
              <a:rPr lang="en-US" altLang="ja-JP" dirty="0" smtClean="0"/>
              <a:t>Wide range of IDEs available</a:t>
            </a:r>
          </a:p>
          <a:p>
            <a:pPr lvl="1"/>
            <a:r>
              <a:rPr kumimoji="1" lang="en-US" altLang="ja-JP" dirty="0" smtClean="0"/>
              <a:t>REPL Support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591" y="203013"/>
            <a:ext cx="2138898" cy="16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</a:t>
            </a:r>
            <a:r>
              <a:rPr kumimoji="1" lang="en-US" altLang="ja-JP" dirty="0" err="1" smtClean="0"/>
              <a:t>RStudio</a:t>
            </a:r>
            <a:r>
              <a:rPr kumimoji="1" lang="en-US" altLang="ja-JP" dirty="0" smtClean="0"/>
              <a:t>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IDE for working with R</a:t>
            </a:r>
          </a:p>
          <a:p>
            <a:r>
              <a:rPr lang="en-US" altLang="ja-JP" dirty="0" smtClean="0"/>
              <a:t>Linux/OSX/Windows is supported</a:t>
            </a:r>
          </a:p>
          <a:p>
            <a:r>
              <a:rPr kumimoji="1" lang="en-US" altLang="ja-JP" dirty="0" smtClean="0"/>
              <a:t>REPL-like environment</a:t>
            </a:r>
          </a:p>
          <a:p>
            <a:r>
              <a:rPr lang="en-US" altLang="ja-JP" dirty="0" smtClean="0"/>
              <a:t>Ability to view graphs, run Shiny apps, etc.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395" y="479399"/>
            <a:ext cx="3125393" cy="109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9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about </a:t>
            </a:r>
            <a:r>
              <a:rPr kumimoji="1" lang="en-US" altLang="ja-JP" dirty="0" smtClean="0"/>
              <a:t>option </a:t>
            </a:r>
            <a:r>
              <a:rPr kumimoji="1" lang="en-US" altLang="ja-JP" dirty="0" smtClean="0"/>
              <a:t>X?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SAS – Much like in R in terms of where the focus of problem solving is at.</a:t>
            </a:r>
          </a:p>
          <a:p>
            <a:r>
              <a:rPr lang="en-US" altLang="ja-JP" dirty="0" smtClean="0"/>
              <a:t>Python – Gaining lots of popularity, and can be used in conjunction with R.</a:t>
            </a:r>
          </a:p>
          <a:p>
            <a:r>
              <a:rPr kumimoji="1" lang="en-US" altLang="ja-JP" dirty="0" err="1" smtClean="0"/>
              <a:t>Javascript</a:t>
            </a:r>
            <a:r>
              <a:rPr kumimoji="1" lang="en-US" altLang="ja-JP" dirty="0" smtClean="0"/>
              <a:t> and D3.js (or the other 20 or so different graphing libraries)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605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about option X?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SAS – Much like in R in terms of where the focus of problem solving is at.</a:t>
            </a:r>
          </a:p>
          <a:p>
            <a:r>
              <a:rPr lang="en-US" altLang="ja-JP" dirty="0" smtClean="0"/>
              <a:t>Python – Gaining lots of popularity, and can be used in conjunction with R.</a:t>
            </a:r>
          </a:p>
          <a:p>
            <a:r>
              <a:rPr kumimoji="1" lang="en-US" altLang="ja-JP" dirty="0" err="1" smtClean="0"/>
              <a:t>Javascript</a:t>
            </a:r>
            <a:r>
              <a:rPr kumimoji="1" lang="en-US" altLang="ja-JP" dirty="0" smtClean="0"/>
              <a:t> and D3.js (or the other 20 or so different graphing libraries)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24628" y="6019512"/>
            <a:ext cx="8092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 smtClean="0"/>
              <a:t>USE WHAT WORKS FOR </a:t>
            </a:r>
            <a:r>
              <a:rPr kumimoji="1" lang="en-US" altLang="ja-JP" sz="3200" b="1" smtClean="0"/>
              <a:t>YOUR </a:t>
            </a:r>
            <a:r>
              <a:rPr kumimoji="1" lang="en-US" altLang="ja-JP" sz="3200" b="1" smtClean="0"/>
              <a:t>NEEDS</a:t>
            </a:r>
            <a:endParaRPr kumimoji="1" lang="en-US" altLang="ja-JP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43962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7752</TotalTime>
  <Words>997</Words>
  <Application>Microsoft Macintosh PowerPoint</Application>
  <PresentationFormat>ワイド画面</PresentationFormat>
  <Paragraphs>223</Paragraphs>
  <Slides>30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5" baseType="lpstr">
      <vt:lpstr>Mangal</vt:lpstr>
      <vt:lpstr>Yu Gothic</vt:lpstr>
      <vt:lpstr>Yu Gothic Light</vt:lpstr>
      <vt:lpstr>Arial</vt:lpstr>
      <vt:lpstr>ホワイト</vt:lpstr>
      <vt:lpstr>Programming in R R, Rstudio, Shiny </vt:lpstr>
      <vt:lpstr>A little bit about me...</vt:lpstr>
      <vt:lpstr>Where to get this code?</vt:lpstr>
      <vt:lpstr>Who will benefit from this?</vt:lpstr>
      <vt:lpstr>Structure of this talk</vt:lpstr>
      <vt:lpstr>What is R?</vt:lpstr>
      <vt:lpstr>What is RStudio?</vt:lpstr>
      <vt:lpstr>What about option X?</vt:lpstr>
      <vt:lpstr>What about option X?</vt:lpstr>
      <vt:lpstr>PowerPoint プレゼンテーション</vt:lpstr>
      <vt:lpstr>Simple Arithmetic and Operations with R</vt:lpstr>
      <vt:lpstr>Comparison Operations with R</vt:lpstr>
      <vt:lpstr>Common Operations</vt:lpstr>
      <vt:lpstr>PowerPoint プレゼンテーション</vt:lpstr>
      <vt:lpstr>PowerPoint プレゼンテーション</vt:lpstr>
      <vt:lpstr>What is CRAN?</vt:lpstr>
      <vt:lpstr>PowerPoint プレゼンテーション</vt:lpstr>
      <vt:lpstr>Data Structures in R</vt:lpstr>
      <vt:lpstr>PowerPoint プレゼンテーション</vt:lpstr>
      <vt:lpstr>PowerPoint プレゼンテーション</vt:lpstr>
      <vt:lpstr>What is Microsoft R Open</vt:lpstr>
      <vt:lpstr>Why Revolution/Microsoft R? (IP)</vt:lpstr>
      <vt:lpstr>Microsoft R Open – Architecture</vt:lpstr>
      <vt:lpstr>Microsoft R Open – Architecture continued</vt:lpstr>
      <vt:lpstr>Microsoft R Open Performance</vt:lpstr>
      <vt:lpstr>Deploy R</vt:lpstr>
      <vt:lpstr>RevoScaleR  - A quick note</vt:lpstr>
      <vt:lpstr>Demos</vt:lpstr>
      <vt:lpstr>Resources</vt:lpstr>
      <vt:lpstr>Where to get this code?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Beginning R R, Rstudio, Shiny </dc:title>
  <dc:creator>David Thole</dc:creator>
  <cp:lastModifiedBy>Thole, David M</cp:lastModifiedBy>
  <cp:revision>38</cp:revision>
  <dcterms:created xsi:type="dcterms:W3CDTF">2017-06-04T17:46:02Z</dcterms:created>
  <dcterms:modified xsi:type="dcterms:W3CDTF">2017-07-21T17:05:52Z</dcterms:modified>
</cp:coreProperties>
</file>